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9" r:id="rId3"/>
    <p:sldId id="272" r:id="rId4"/>
    <p:sldId id="273" r:id="rId5"/>
    <p:sldId id="274" r:id="rId6"/>
    <p:sldId id="275" r:id="rId7"/>
    <p:sldId id="276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30" d="100"/>
          <a:sy n="130" d="100"/>
        </p:scale>
        <p:origin x="96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81DA07-EBD8-4A0D-87B9-E852EC49733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2CDEF0-1975-423D-862A-453AC0C7F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217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2CDEF0-1975-423D-862A-453AC0C7F11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3522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2CDEF0-1975-423D-862A-453AC0C7F11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6907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2CDEF0-1975-423D-862A-453AC0C7F11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477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2CDEF0-1975-423D-862A-453AC0C7F11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7263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2CDEF0-1975-423D-862A-453AC0C7F11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2685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2CDEF0-1975-423D-862A-453AC0C7F11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4904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2CDEF0-1975-423D-862A-453AC0C7F11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41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FB25-1A68-47F6-BC7E-97C2E762D9B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60935-70C3-44EF-9220-4EB67358084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FB25-1A68-47F6-BC7E-97C2E762D9B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60935-70C3-44EF-9220-4EB67358084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FB25-1A68-47F6-BC7E-97C2E762D9B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60935-70C3-44EF-9220-4EB67358084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FB25-1A68-47F6-BC7E-97C2E762D9B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60935-70C3-44EF-9220-4EB67358084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FB25-1A68-47F6-BC7E-97C2E762D9B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60935-70C3-44EF-9220-4EB67358084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FB25-1A68-47F6-BC7E-97C2E762D9B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60935-70C3-44EF-9220-4EB67358084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FB25-1A68-47F6-BC7E-97C2E762D9B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60935-70C3-44EF-9220-4EB67358084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FB25-1A68-47F6-BC7E-97C2E762D9B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60935-70C3-44EF-9220-4EB67358084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FB25-1A68-47F6-BC7E-97C2E762D9B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60935-70C3-44EF-9220-4EB67358084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FB25-1A68-47F6-BC7E-97C2E762D9B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60935-70C3-44EF-9220-4EB67358084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FB25-1A68-47F6-BC7E-97C2E762D9B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60935-70C3-44EF-9220-4EB67358084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8DFB25-1A68-47F6-BC7E-97C2E762D9BB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860935-70C3-44EF-9220-4EB67358084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0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9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5000" y="-152400"/>
            <a:ext cx="7924800" cy="2743200"/>
          </a:xfrm>
        </p:spPr>
        <p:txBody>
          <a:bodyPr>
            <a:noAutofit/>
          </a:bodyPr>
          <a:lstStyle/>
          <a:p>
            <a:r>
              <a:rPr lang="en-US" sz="11500" dirty="0" err="1">
                <a:solidFill>
                  <a:schemeClr val="bg1"/>
                </a:solidFill>
              </a:rPr>
              <a:t>LoLa-LoLa</a:t>
            </a:r>
            <a:br>
              <a:rPr lang="en-US" sz="6600" dirty="0">
                <a:solidFill>
                  <a:schemeClr val="bg1"/>
                </a:solidFill>
              </a:rPr>
            </a:br>
            <a:r>
              <a:rPr lang="en-US" sz="4000" b="1" dirty="0">
                <a:solidFill>
                  <a:srgbClr val="FF0000"/>
                </a:solidFill>
              </a:rPr>
              <a:t>Hazard warnings at the Edge</a:t>
            </a:r>
            <a:endParaRPr lang="en-US" sz="11500" b="1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3291526"/>
            <a:ext cx="6775704" cy="289560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Challenge: Wildfire Management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Team </a:t>
            </a:r>
            <a:r>
              <a:rPr lang="en-US" dirty="0" err="1">
                <a:solidFill>
                  <a:schemeClr val="bg1"/>
                </a:solidFill>
              </a:rPr>
              <a:t>Stemmies</a:t>
            </a:r>
            <a:r>
              <a:rPr lang="en-US" dirty="0">
                <a:solidFill>
                  <a:schemeClr val="bg1"/>
                </a:solidFill>
              </a:rPr>
              <a:t>++</a:t>
            </a:r>
          </a:p>
          <a:p>
            <a:pPr marL="341313" indent="-341313" algn="l">
              <a:buFont typeface="Arial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Michael Patrick </a:t>
            </a:r>
            <a:r>
              <a:rPr lang="en-US" sz="2800" dirty="0"/>
              <a:t>– Concept and Design</a:t>
            </a:r>
          </a:p>
          <a:p>
            <a:pPr marL="341313" indent="-341313" algn="l">
              <a:buFont typeface="Arial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Akash </a:t>
            </a:r>
            <a:r>
              <a:rPr lang="en-US" sz="2800" dirty="0" err="1">
                <a:solidFill>
                  <a:schemeClr val="bg1"/>
                </a:solidFill>
              </a:rPr>
              <a:t>Savitala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/>
              <a:t>– Computation</a:t>
            </a:r>
          </a:p>
          <a:p>
            <a:pPr marL="341313" indent="-341313" algn="l">
              <a:buFont typeface="Arial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Vignesh Srinivasan </a:t>
            </a:r>
            <a:r>
              <a:rPr lang="en-US" sz="2800" dirty="0"/>
              <a:t>– Code and Voice</a:t>
            </a:r>
            <a:endParaRPr lang="en-US" sz="3600" dirty="0"/>
          </a:p>
          <a:p>
            <a:pPr algn="l"/>
            <a:endParaRPr lang="en-US" sz="3600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457200" y="6477000"/>
            <a:ext cx="8534400" cy="38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spcBef>
                <a:spcPct val="20000"/>
              </a:spcBef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NASA Space Apps 2023 Seattle,</a:t>
            </a:r>
            <a:r>
              <a:rPr lang="en-US" sz="1600" b="1" dirty="0">
                <a:solidFill>
                  <a:schemeClr val="tx1">
                    <a:tint val="75000"/>
                  </a:schemeClr>
                </a:solidFill>
              </a:rPr>
              <a:t> Wildfire Management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5C05E6C-0BA0-D98D-9873-BE09DC8F3AA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821"/>
          <a:stretch/>
        </p:blipFill>
        <p:spPr>
          <a:xfrm>
            <a:off x="0" y="38100"/>
            <a:ext cx="2514600" cy="6477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30C9BE0-42C7-CB6B-C93B-6C7D77DE59DE}"/>
              </a:ext>
            </a:extLst>
          </p:cNvPr>
          <p:cNvSpPr txBox="1"/>
          <p:nvPr/>
        </p:nvSpPr>
        <p:spPr>
          <a:xfrm>
            <a:off x="4305300" y="1524000"/>
            <a:ext cx="2895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FF0000"/>
                </a:solidFill>
              </a:rPr>
              <a:t>Lo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w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>
                <a:solidFill>
                  <a:srgbClr val="FF0000"/>
                </a:solidFill>
              </a:rPr>
              <a:t>A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bility</a:t>
            </a:r>
            <a:r>
              <a:rPr lang="en-US" sz="1800" dirty="0">
                <a:solidFill>
                  <a:schemeClr val="bg1"/>
                </a:solidFill>
              </a:rPr>
              <a:t> - </a:t>
            </a:r>
            <a:r>
              <a:rPr lang="en-US" sz="1800" b="1" dirty="0">
                <a:solidFill>
                  <a:srgbClr val="FF0000"/>
                </a:solidFill>
              </a:rPr>
              <a:t>Lo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w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>
                <a:solidFill>
                  <a:srgbClr val="FF0000"/>
                </a:solidFill>
              </a:rPr>
              <a:t>A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vailability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304800"/>
            <a:ext cx="6740652" cy="1066800"/>
          </a:xfrm>
        </p:spPr>
        <p:txBody>
          <a:bodyPr>
            <a:noAutofit/>
          </a:bodyPr>
          <a:lstStyle/>
          <a:p>
            <a:pPr algn="l"/>
            <a:r>
              <a:rPr lang="en-US" sz="7200" b="1" dirty="0">
                <a:solidFill>
                  <a:schemeClr val="bg1"/>
                </a:solidFill>
              </a:rPr>
              <a:t>Driving Forces</a:t>
            </a:r>
            <a:endParaRPr lang="en-US" sz="7200" b="1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52800" y="1371600"/>
            <a:ext cx="5562600" cy="4648200"/>
          </a:xfrm>
        </p:spPr>
        <p:txBody>
          <a:bodyPr>
            <a:noAutofit/>
          </a:bodyPr>
          <a:lstStyle/>
          <a:p>
            <a:pPr marL="341313" indent="-341313" algn="l">
              <a:buFont typeface="Arial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World is on </a:t>
            </a:r>
            <a:r>
              <a:rPr lang="en-US" sz="4400" dirty="0">
                <a:solidFill>
                  <a:srgbClr val="FF0000"/>
                </a:solidFill>
              </a:rPr>
              <a:t>Fire</a:t>
            </a:r>
          </a:p>
          <a:p>
            <a:pPr marL="341313" indent="-341313" algn="l">
              <a:buFont typeface="Arial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Globe is getting </a:t>
            </a: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Older</a:t>
            </a:r>
          </a:p>
          <a:p>
            <a:pPr marL="341313" indent="-341313" algn="l">
              <a:buFont typeface="Arial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High Tech caters to </a:t>
            </a:r>
            <a:r>
              <a:rPr lang="en-US" sz="4400" dirty="0">
                <a:solidFill>
                  <a:srgbClr val="00B050"/>
                </a:solidFill>
              </a:rPr>
              <a:t>Profit</a:t>
            </a:r>
          </a:p>
          <a:p>
            <a:pPr marL="341313" indent="-341313" algn="l">
              <a:buFont typeface="Arial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Rural Communities are </a:t>
            </a:r>
            <a:r>
              <a:rPr lang="en-US" sz="4400" dirty="0">
                <a:solidFill>
                  <a:schemeClr val="accent6">
                    <a:lumMod val="75000"/>
                  </a:schemeClr>
                </a:solidFill>
              </a:rPr>
              <a:t>Ignored</a:t>
            </a:r>
            <a:endParaRPr lang="en-US" sz="5400" dirty="0">
              <a:solidFill>
                <a:schemeClr val="accent6">
                  <a:lumMod val="75000"/>
                </a:schemeClr>
              </a:solidFill>
            </a:endParaRPr>
          </a:p>
          <a:p>
            <a:pPr algn="l"/>
            <a:endParaRPr lang="en-US" sz="5400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3413760" y="6477000"/>
            <a:ext cx="8534400" cy="38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spcBef>
                <a:spcPct val="20000"/>
              </a:spcBef>
            </a:pPr>
            <a:r>
              <a:rPr lang="en-US" sz="1600" dirty="0" err="1">
                <a:solidFill>
                  <a:schemeClr val="bg1"/>
                </a:solidFill>
              </a:rPr>
              <a:t>LoLa-LoLa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rgbClr val="FF0000"/>
                </a:solidFill>
              </a:rPr>
              <a:t>Hazard warnings at the Edge  - </a:t>
            </a:r>
            <a:r>
              <a:rPr lang="en-US" sz="1600" b="1" dirty="0">
                <a:solidFill>
                  <a:schemeClr val="tx1">
                    <a:tint val="75000"/>
                  </a:schemeClr>
                </a:solidFill>
              </a:rPr>
              <a:t>Wildfire Management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71F079B-0D46-44EB-09AF-11BAA48B1A19}"/>
              </a:ext>
            </a:extLst>
          </p:cNvPr>
          <p:cNvGrpSpPr/>
          <p:nvPr/>
        </p:nvGrpSpPr>
        <p:grpSpPr>
          <a:xfrm>
            <a:off x="-2420" y="3048"/>
            <a:ext cx="2813964" cy="6889517"/>
            <a:chOff x="-50035" y="-3048"/>
            <a:chExt cx="2992582" cy="732683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C1EB797-57CC-46A5-C6FA-7958B31AD4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-50035" y="1551299"/>
              <a:ext cx="2796797" cy="278641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D96F033-608A-67CA-4B50-5BEBE4A89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8288" y="-3048"/>
              <a:ext cx="2807074" cy="1590675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AF0737EB-2875-AA43-75D6-219817C283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8460"/>
                      </a14:imgEffect>
                      <a14:imgEffect>
                        <a14:saturation sat="268000"/>
                      </a14:imgEffect>
                      <a14:imgEffect>
                        <a14:brightnessContrast bright="55000" contrast="51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-18288" y="4383190"/>
              <a:ext cx="2913888" cy="1631777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14F1FA5F-9DEB-E06B-4E45-A87B644FF2E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-26643" y="6060437"/>
              <a:ext cx="2969190" cy="12633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13117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5000" y="-330741"/>
            <a:ext cx="6594348" cy="1600200"/>
          </a:xfrm>
        </p:spPr>
        <p:txBody>
          <a:bodyPr>
            <a:noAutofit/>
          </a:bodyPr>
          <a:lstStyle/>
          <a:p>
            <a:r>
              <a:rPr lang="en-US" sz="8000" dirty="0" err="1">
                <a:solidFill>
                  <a:schemeClr val="bg1"/>
                </a:solidFill>
              </a:rPr>
              <a:t>LoLa-LoLa</a:t>
            </a:r>
            <a:endParaRPr lang="en-US" sz="8000" b="1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91643" y="990600"/>
            <a:ext cx="5486400" cy="4686927"/>
          </a:xfrm>
        </p:spPr>
        <p:txBody>
          <a:bodyPr>
            <a:noAutofit/>
          </a:bodyPr>
          <a:lstStyle/>
          <a:p>
            <a:pPr algn="l"/>
            <a:r>
              <a:rPr lang="en-US" sz="2400" dirty="0"/>
              <a:t>Constraints</a:t>
            </a:r>
          </a:p>
          <a:p>
            <a:pPr algn="l"/>
            <a:r>
              <a:rPr lang="en-US" sz="2400" b="1" dirty="0">
                <a:solidFill>
                  <a:srgbClr val="FF0000"/>
                </a:solidFill>
              </a:rPr>
              <a:t>Hazard warnings at the Edge</a:t>
            </a:r>
            <a:endParaRPr lang="en-US" sz="2400" dirty="0"/>
          </a:p>
          <a:p>
            <a:pPr marL="282575" indent="-23495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Low Bandwidths – Cell connections and broadband</a:t>
            </a:r>
          </a:p>
          <a:p>
            <a:pPr marL="282575" indent="-23495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Low Ability – Old age disabilities – coordination, vision, and cognition</a:t>
            </a:r>
          </a:p>
          <a:p>
            <a:pPr marL="282575" indent="-23495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Low Tech – Feature phones, </a:t>
            </a:r>
          </a:p>
          <a:p>
            <a:pPr marL="282575" indent="-23495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Low Availability  - Recharging  and Coverage</a:t>
            </a:r>
          </a:p>
          <a:p>
            <a:pPr marL="282575" indent="-23495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Low Funding</a:t>
            </a:r>
          </a:p>
          <a:p>
            <a:pPr marL="282575" indent="-234950" algn="l"/>
            <a:r>
              <a:rPr lang="en-US" sz="2400" dirty="0">
                <a:solidFill>
                  <a:schemeClr val="bg1"/>
                </a:solidFill>
              </a:rPr>
              <a:t>… Low everything!</a:t>
            </a:r>
            <a:endParaRPr lang="en-US" sz="2400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457200" y="6477000"/>
            <a:ext cx="8534400" cy="38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spcBef>
                <a:spcPct val="20000"/>
              </a:spcBef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NASA Space Apps 2023 Seattle,</a:t>
            </a:r>
            <a:r>
              <a:rPr lang="en-US" sz="1600" b="1" dirty="0">
                <a:solidFill>
                  <a:schemeClr val="tx1">
                    <a:tint val="75000"/>
                  </a:schemeClr>
                </a:solidFill>
              </a:rPr>
              <a:t> Wildfire Management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A41519-0F50-DE7E-279D-9686A91C97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817917" cy="21671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C01FD0-B5DF-BA6A-1D47-855D449B13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71" y="2319528"/>
            <a:ext cx="2938888" cy="3357999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044736FA-0741-CE64-1B83-DFC2DE7D7B52}"/>
              </a:ext>
            </a:extLst>
          </p:cNvPr>
          <p:cNvSpPr txBox="1">
            <a:spLocks/>
          </p:cNvSpPr>
          <p:nvPr/>
        </p:nvSpPr>
        <p:spPr>
          <a:xfrm>
            <a:off x="14747" y="5640656"/>
            <a:ext cx="9058981" cy="7466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000" dirty="0">
                <a:solidFill>
                  <a:schemeClr val="bg1"/>
                </a:solidFill>
              </a:rPr>
              <a:t>Target Technology: </a:t>
            </a:r>
            <a:r>
              <a:rPr lang="en-US" sz="3000" b="1" dirty="0">
                <a:solidFill>
                  <a:srgbClr val="FF0000"/>
                </a:solidFill>
              </a:rPr>
              <a:t>‘Feature Phones’ and </a:t>
            </a:r>
            <a:r>
              <a:rPr lang="en-US" sz="3600" b="1" dirty="0">
                <a:solidFill>
                  <a:srgbClr val="FFC000"/>
                </a:solidFill>
              </a:rPr>
              <a:t>Voice Mail</a:t>
            </a:r>
            <a:endParaRPr lang="en-US" sz="30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462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95AE0D0-2ADA-0C28-19AA-C14755AB8B3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19" r="26983" b="13333"/>
          <a:stretch/>
        </p:blipFill>
        <p:spPr>
          <a:xfrm rot="16200000">
            <a:off x="2484168" y="242534"/>
            <a:ext cx="4141507" cy="91428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4726" y="100946"/>
            <a:ext cx="8042148" cy="762000"/>
          </a:xfrm>
        </p:spPr>
        <p:txBody>
          <a:bodyPr>
            <a:noAutofit/>
          </a:bodyPr>
          <a:lstStyle/>
          <a:p>
            <a:r>
              <a:rPr lang="en-US" sz="4200" b="1" dirty="0">
                <a:solidFill>
                  <a:srgbClr val="FF0000"/>
                </a:solidFill>
              </a:rPr>
              <a:t>NASA FIRMS to Voicemail Pipeline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4726" y="952894"/>
            <a:ext cx="3487674" cy="1600199"/>
          </a:xfrm>
        </p:spPr>
        <p:txBody>
          <a:bodyPr>
            <a:noAutofit/>
          </a:bodyPr>
          <a:lstStyle/>
          <a:p>
            <a:pPr algn="l"/>
            <a:r>
              <a:rPr lang="en-US" sz="2400" dirty="0"/>
              <a:t>Open Source Projects</a:t>
            </a:r>
          </a:p>
          <a:p>
            <a:pPr algn="l"/>
            <a:r>
              <a:rPr lang="en-US" sz="2400" dirty="0">
                <a:solidFill>
                  <a:schemeClr val="bg1"/>
                </a:solidFill>
              </a:rPr>
              <a:t>QGIS, PROJ4JS, </a:t>
            </a:r>
            <a:r>
              <a:rPr lang="en-US" sz="2400" dirty="0" err="1">
                <a:solidFill>
                  <a:schemeClr val="bg1"/>
                </a:solidFill>
              </a:rPr>
              <a:t>GeoJSON</a:t>
            </a:r>
            <a:endParaRPr lang="en-US" sz="2400" dirty="0">
              <a:solidFill>
                <a:schemeClr val="bg1"/>
              </a:solidFill>
            </a:endParaRPr>
          </a:p>
          <a:p>
            <a:pPr algn="l"/>
            <a:r>
              <a:rPr lang="en-US" sz="2400" dirty="0">
                <a:solidFill>
                  <a:schemeClr val="bg1"/>
                </a:solidFill>
              </a:rPr>
              <a:t>Turf, Node, Fs, Say.js 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4435162" y="6503708"/>
            <a:ext cx="8534400" cy="38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spcBef>
                <a:spcPct val="20000"/>
              </a:spcBef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NASA Space Apps 2023 Seattle,</a:t>
            </a:r>
            <a:r>
              <a:rPr lang="en-US" sz="1600" b="1" dirty="0">
                <a:solidFill>
                  <a:schemeClr val="tx1">
                    <a:tint val="75000"/>
                  </a:schemeClr>
                </a:solidFill>
              </a:rPr>
              <a:t> Wildfire Management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8123A7C5-0CBB-855B-401B-BEBD1BF7C693}"/>
              </a:ext>
            </a:extLst>
          </p:cNvPr>
          <p:cNvSpPr txBox="1">
            <a:spLocks/>
          </p:cNvSpPr>
          <p:nvPr/>
        </p:nvSpPr>
        <p:spPr>
          <a:xfrm>
            <a:off x="5257800" y="838200"/>
            <a:ext cx="5236310" cy="46869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dirty="0"/>
              <a:t>Open Data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NASA FIRMS LANCE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USGS National Map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</a:rPr>
              <a:t>WaDOT</a:t>
            </a:r>
            <a:r>
              <a:rPr lang="en-US" sz="2400" dirty="0">
                <a:solidFill>
                  <a:schemeClr val="bg1"/>
                </a:solidFill>
              </a:rPr>
              <a:t>, WSDNR</a:t>
            </a:r>
          </a:p>
          <a:p>
            <a:pPr marL="282575" indent="-234950" algn="l">
              <a:buFont typeface="Arial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, </a:t>
            </a:r>
          </a:p>
        </p:txBody>
      </p:sp>
    </p:spTree>
    <p:extLst>
      <p:ext uri="{BB962C8B-B14F-4D97-AF65-F5344CB8AC3E}">
        <p14:creationId xmlns:p14="http://schemas.microsoft.com/office/powerpoint/2010/main" val="3454518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81600" y="484809"/>
            <a:ext cx="3749362" cy="1153112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Learning Curve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91358" y="1415928"/>
            <a:ext cx="3749362" cy="3429383"/>
          </a:xfrm>
        </p:spPr>
        <p:txBody>
          <a:bodyPr>
            <a:noAutofit/>
          </a:bodyPr>
          <a:lstStyle/>
          <a:p>
            <a:pPr algn="l"/>
            <a:r>
              <a:rPr lang="en-US" b="1" dirty="0">
                <a:solidFill>
                  <a:srgbClr val="FF0000"/>
                </a:solidFill>
              </a:rPr>
              <a:t>Technical Challenges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Coordinate Reference Systems &amp; Reprojection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Voicemail, SMS, and Notification Systems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Picking appropriate APIs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AWS Admin and Sandbox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A979E18-8361-62FA-0099-3094B677F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3210181" cy="348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74F4C38-A821-E834-AD39-AFD71813CB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52800"/>
            <a:ext cx="3210182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warningmessage">
            <a:hlinkClick r:id="" action="ppaction://media"/>
            <a:extLst>
              <a:ext uri="{FF2B5EF4-FFF2-40B4-BE49-F238E27FC236}">
                <a16:creationId xmlns:a16="http://schemas.microsoft.com/office/drawing/2014/main" id="{DD82A386-388D-2C5A-6D31-73055910ED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102580" y="4031301"/>
            <a:ext cx="1188778" cy="11887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44AD08-D2B3-0CCA-63AF-9C461A2B0E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52800" y="5912299"/>
            <a:ext cx="5718928" cy="836059"/>
          </a:xfrm>
          <a:prstGeom prst="rect">
            <a:avLst/>
          </a:prstGeom>
        </p:spPr>
      </p:pic>
      <p:sp>
        <p:nvSpPr>
          <p:cNvPr id="10" name="Arrow: Curved Left 9">
            <a:extLst>
              <a:ext uri="{FF2B5EF4-FFF2-40B4-BE49-F238E27FC236}">
                <a16:creationId xmlns:a16="http://schemas.microsoft.com/office/drawing/2014/main" id="{3C3B68E7-37FC-337F-2BBD-9CF85E200251}"/>
              </a:ext>
            </a:extLst>
          </p:cNvPr>
          <p:cNvSpPr/>
          <p:nvPr/>
        </p:nvSpPr>
        <p:spPr>
          <a:xfrm rot="18420430">
            <a:off x="3018954" y="4533866"/>
            <a:ext cx="988074" cy="1408006"/>
          </a:xfrm>
          <a:prstGeom prst="curved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71730BC3-97BB-D24A-67C2-35CBD72CBF77}"/>
              </a:ext>
            </a:extLst>
          </p:cNvPr>
          <p:cNvSpPr/>
          <p:nvPr/>
        </p:nvSpPr>
        <p:spPr>
          <a:xfrm rot="16200000">
            <a:off x="4260561" y="5289201"/>
            <a:ext cx="622877" cy="484632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217678A-9C54-9A54-3773-F0217D78A4D1}"/>
              </a:ext>
            </a:extLst>
          </p:cNvPr>
          <p:cNvSpPr txBox="1">
            <a:spLocks/>
          </p:cNvSpPr>
          <p:nvPr/>
        </p:nvSpPr>
        <p:spPr>
          <a:xfrm>
            <a:off x="1751486" y="2199688"/>
            <a:ext cx="2377505" cy="11531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How?</a:t>
            </a:r>
            <a:endParaRPr lang="en-US" sz="6000" b="1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967F54-CF10-B081-0495-1716302F501B}"/>
              </a:ext>
            </a:extLst>
          </p:cNvPr>
          <p:cNvSpPr txBox="1"/>
          <p:nvPr/>
        </p:nvSpPr>
        <p:spPr>
          <a:xfrm>
            <a:off x="3825211" y="2357747"/>
            <a:ext cx="1558851" cy="9537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dirty="0">
                <a:solidFill>
                  <a:srgbClr val="FF0000"/>
                </a:solidFill>
              </a:rPr>
              <a:t>Relation to Field of View, Depth of Field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2809695-CB10-42A0-52C2-4D723356C110}"/>
              </a:ext>
            </a:extLst>
          </p:cNvPr>
          <p:cNvCxnSpPr>
            <a:cxnSpLocks/>
          </p:cNvCxnSpPr>
          <p:nvPr/>
        </p:nvCxnSpPr>
        <p:spPr>
          <a:xfrm flipV="1">
            <a:off x="457200" y="5410200"/>
            <a:ext cx="2133600" cy="1052496"/>
          </a:xfrm>
          <a:prstGeom prst="straightConnector1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E00426D-2676-D83D-4A37-893FDEBB1DF0}"/>
              </a:ext>
            </a:extLst>
          </p:cNvPr>
          <p:cNvCxnSpPr>
            <a:cxnSpLocks/>
          </p:cNvCxnSpPr>
          <p:nvPr/>
        </p:nvCxnSpPr>
        <p:spPr>
          <a:xfrm flipV="1">
            <a:off x="314582" y="4191000"/>
            <a:ext cx="257675" cy="2247547"/>
          </a:xfrm>
          <a:prstGeom prst="straightConnector1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695E1A7-C285-9609-78BF-42A4309D5747}"/>
              </a:ext>
            </a:extLst>
          </p:cNvPr>
          <p:cNvCxnSpPr>
            <a:cxnSpLocks/>
          </p:cNvCxnSpPr>
          <p:nvPr/>
        </p:nvCxnSpPr>
        <p:spPr>
          <a:xfrm flipV="1">
            <a:off x="374904" y="5843016"/>
            <a:ext cx="594360" cy="612648"/>
          </a:xfrm>
          <a:prstGeom prst="straightConnector1">
            <a:avLst/>
          </a:prstGeom>
          <a:ln w="76200">
            <a:solidFill>
              <a:schemeClr val="accent5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Arc 23">
            <a:extLst>
              <a:ext uri="{FF2B5EF4-FFF2-40B4-BE49-F238E27FC236}">
                <a16:creationId xmlns:a16="http://schemas.microsoft.com/office/drawing/2014/main" id="{35A332D1-0EBD-C197-C478-92475ECD5B80}"/>
              </a:ext>
            </a:extLst>
          </p:cNvPr>
          <p:cNvSpPr/>
          <p:nvPr/>
        </p:nvSpPr>
        <p:spPr>
          <a:xfrm rot="10800000">
            <a:off x="457194" y="4191000"/>
            <a:ext cx="2133601" cy="1721298"/>
          </a:xfrm>
          <a:prstGeom prst="arc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28575">
                <a:solidFill>
                  <a:schemeClr val="tx2">
                    <a:lumMod val="60000"/>
                    <a:lumOff val="40000"/>
                  </a:schemeClr>
                </a:solidFill>
              </a:ln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99322D6-5FA1-4B8F-29DD-6DCFD413A537}"/>
              </a:ext>
            </a:extLst>
          </p:cNvPr>
          <p:cNvCxnSpPr>
            <a:cxnSpLocks/>
          </p:cNvCxnSpPr>
          <p:nvPr/>
        </p:nvCxnSpPr>
        <p:spPr>
          <a:xfrm flipV="1">
            <a:off x="443419" y="1649290"/>
            <a:ext cx="145700" cy="667132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8A95AF8-CF92-691B-4995-8078F1D889D2}"/>
              </a:ext>
            </a:extLst>
          </p:cNvPr>
          <p:cNvCxnSpPr>
            <a:cxnSpLocks/>
          </p:cNvCxnSpPr>
          <p:nvPr/>
        </p:nvCxnSpPr>
        <p:spPr>
          <a:xfrm flipV="1">
            <a:off x="502920" y="1982856"/>
            <a:ext cx="195957" cy="619374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9ED51D1-79B6-16E2-B4D7-4C83909E6506}"/>
              </a:ext>
            </a:extLst>
          </p:cNvPr>
          <p:cNvCxnSpPr>
            <a:cxnSpLocks/>
          </p:cNvCxnSpPr>
          <p:nvPr/>
        </p:nvCxnSpPr>
        <p:spPr>
          <a:xfrm flipV="1">
            <a:off x="621030" y="1051120"/>
            <a:ext cx="67149" cy="362390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" name="Straight Arrow Connector 1024">
            <a:extLst>
              <a:ext uri="{FF2B5EF4-FFF2-40B4-BE49-F238E27FC236}">
                <a16:creationId xmlns:a16="http://schemas.microsoft.com/office/drawing/2014/main" id="{CE076284-930E-629E-8458-BC545998D6A2}"/>
              </a:ext>
            </a:extLst>
          </p:cNvPr>
          <p:cNvCxnSpPr>
            <a:cxnSpLocks/>
          </p:cNvCxnSpPr>
          <p:nvPr/>
        </p:nvCxnSpPr>
        <p:spPr>
          <a:xfrm flipV="1">
            <a:off x="666750" y="2392680"/>
            <a:ext cx="331470" cy="400050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Straight Arrow Connector 1032">
            <a:extLst>
              <a:ext uri="{FF2B5EF4-FFF2-40B4-BE49-F238E27FC236}">
                <a16:creationId xmlns:a16="http://schemas.microsoft.com/office/drawing/2014/main" id="{077CF713-6B8F-99A7-4C0D-A748031E7ECE}"/>
              </a:ext>
            </a:extLst>
          </p:cNvPr>
          <p:cNvCxnSpPr>
            <a:cxnSpLocks/>
          </p:cNvCxnSpPr>
          <p:nvPr/>
        </p:nvCxnSpPr>
        <p:spPr>
          <a:xfrm flipV="1">
            <a:off x="883920" y="1501140"/>
            <a:ext cx="358140" cy="632460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Straight Arrow Connector 1035">
            <a:extLst>
              <a:ext uri="{FF2B5EF4-FFF2-40B4-BE49-F238E27FC236}">
                <a16:creationId xmlns:a16="http://schemas.microsoft.com/office/drawing/2014/main" id="{A96B86E1-D645-D437-FF29-6AC9415ADEA5}"/>
              </a:ext>
            </a:extLst>
          </p:cNvPr>
          <p:cNvCxnSpPr>
            <a:cxnSpLocks/>
          </p:cNvCxnSpPr>
          <p:nvPr/>
        </p:nvCxnSpPr>
        <p:spPr>
          <a:xfrm flipV="1">
            <a:off x="1386840" y="2290364"/>
            <a:ext cx="250442" cy="189946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9" name="Straight Arrow Connector 1038">
            <a:extLst>
              <a:ext uri="{FF2B5EF4-FFF2-40B4-BE49-F238E27FC236}">
                <a16:creationId xmlns:a16="http://schemas.microsoft.com/office/drawing/2014/main" id="{61DF32E2-AAE4-1136-2568-D2673FF01A26}"/>
              </a:ext>
            </a:extLst>
          </p:cNvPr>
          <p:cNvCxnSpPr>
            <a:cxnSpLocks/>
          </p:cNvCxnSpPr>
          <p:nvPr/>
        </p:nvCxnSpPr>
        <p:spPr>
          <a:xfrm flipV="1">
            <a:off x="1604010" y="2198924"/>
            <a:ext cx="402842" cy="250906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1" name="Straight Arrow Connector 1040">
            <a:extLst>
              <a:ext uri="{FF2B5EF4-FFF2-40B4-BE49-F238E27FC236}">
                <a16:creationId xmlns:a16="http://schemas.microsoft.com/office/drawing/2014/main" id="{5B11295D-87A3-9E49-6EFF-9508A71A651A}"/>
              </a:ext>
            </a:extLst>
          </p:cNvPr>
          <p:cNvCxnSpPr>
            <a:cxnSpLocks/>
          </p:cNvCxnSpPr>
          <p:nvPr/>
        </p:nvCxnSpPr>
        <p:spPr>
          <a:xfrm flipV="1">
            <a:off x="411480" y="2063010"/>
            <a:ext cx="2049143" cy="1053570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3" name="Straight Arrow Connector 1042">
            <a:extLst>
              <a:ext uri="{FF2B5EF4-FFF2-40B4-BE49-F238E27FC236}">
                <a16:creationId xmlns:a16="http://schemas.microsoft.com/office/drawing/2014/main" id="{11AF1E3E-0E4B-52F7-9779-76BAA976625E}"/>
              </a:ext>
            </a:extLst>
          </p:cNvPr>
          <p:cNvCxnSpPr>
            <a:cxnSpLocks/>
          </p:cNvCxnSpPr>
          <p:nvPr/>
        </p:nvCxnSpPr>
        <p:spPr>
          <a:xfrm flipV="1">
            <a:off x="274060" y="787815"/>
            <a:ext cx="308355" cy="2247231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6" name="Straight Arrow Connector 1045">
            <a:extLst>
              <a:ext uri="{FF2B5EF4-FFF2-40B4-BE49-F238E27FC236}">
                <a16:creationId xmlns:a16="http://schemas.microsoft.com/office/drawing/2014/main" id="{7F596AB8-D8E3-2747-CD80-0719FFA2CE1C}"/>
              </a:ext>
            </a:extLst>
          </p:cNvPr>
          <p:cNvCxnSpPr>
            <a:cxnSpLocks/>
          </p:cNvCxnSpPr>
          <p:nvPr/>
        </p:nvCxnSpPr>
        <p:spPr>
          <a:xfrm flipV="1">
            <a:off x="2426970" y="1459784"/>
            <a:ext cx="288542" cy="201376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Straight Arrow Connector 1047">
            <a:extLst>
              <a:ext uri="{FF2B5EF4-FFF2-40B4-BE49-F238E27FC236}">
                <a16:creationId xmlns:a16="http://schemas.microsoft.com/office/drawing/2014/main" id="{529657F4-0561-CC11-25D4-F835340558E0}"/>
              </a:ext>
            </a:extLst>
          </p:cNvPr>
          <p:cNvCxnSpPr>
            <a:cxnSpLocks/>
          </p:cNvCxnSpPr>
          <p:nvPr/>
        </p:nvCxnSpPr>
        <p:spPr>
          <a:xfrm flipV="1">
            <a:off x="1935480" y="1289536"/>
            <a:ext cx="182050" cy="154454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0" name="Straight Arrow Connector 1049">
            <a:extLst>
              <a:ext uri="{FF2B5EF4-FFF2-40B4-BE49-F238E27FC236}">
                <a16:creationId xmlns:a16="http://schemas.microsoft.com/office/drawing/2014/main" id="{3B4FC1DA-09D6-02FA-9FA6-9F680E59CF78}"/>
              </a:ext>
            </a:extLst>
          </p:cNvPr>
          <p:cNvCxnSpPr>
            <a:cxnSpLocks/>
          </p:cNvCxnSpPr>
          <p:nvPr/>
        </p:nvCxnSpPr>
        <p:spPr>
          <a:xfrm flipV="1">
            <a:off x="2327910" y="1513124"/>
            <a:ext cx="547622" cy="369016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2" name="Straight Arrow Connector 1051">
            <a:extLst>
              <a:ext uri="{FF2B5EF4-FFF2-40B4-BE49-F238E27FC236}">
                <a16:creationId xmlns:a16="http://schemas.microsoft.com/office/drawing/2014/main" id="{F5835896-936F-ADEA-1079-703AD89B2EB8}"/>
              </a:ext>
            </a:extLst>
          </p:cNvPr>
          <p:cNvCxnSpPr>
            <a:cxnSpLocks/>
          </p:cNvCxnSpPr>
          <p:nvPr/>
        </p:nvCxnSpPr>
        <p:spPr>
          <a:xfrm flipV="1">
            <a:off x="883920" y="936186"/>
            <a:ext cx="417478" cy="843084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4" name="Straight Arrow Connector 1053">
            <a:extLst>
              <a:ext uri="{FF2B5EF4-FFF2-40B4-BE49-F238E27FC236}">
                <a16:creationId xmlns:a16="http://schemas.microsoft.com/office/drawing/2014/main" id="{D18810F9-9593-4521-BD5B-469A1E2DE1B3}"/>
              </a:ext>
            </a:extLst>
          </p:cNvPr>
          <p:cNvCxnSpPr>
            <a:cxnSpLocks/>
          </p:cNvCxnSpPr>
          <p:nvPr/>
        </p:nvCxnSpPr>
        <p:spPr>
          <a:xfrm flipV="1">
            <a:off x="1916430" y="1806494"/>
            <a:ext cx="197102" cy="167086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6" name="Straight Arrow Connector 1055">
            <a:extLst>
              <a:ext uri="{FF2B5EF4-FFF2-40B4-BE49-F238E27FC236}">
                <a16:creationId xmlns:a16="http://schemas.microsoft.com/office/drawing/2014/main" id="{777AA91D-3DA7-CD67-7324-A0B78EC6D999}"/>
              </a:ext>
            </a:extLst>
          </p:cNvPr>
          <p:cNvCxnSpPr>
            <a:cxnSpLocks/>
          </p:cNvCxnSpPr>
          <p:nvPr/>
        </p:nvCxnSpPr>
        <p:spPr>
          <a:xfrm flipV="1">
            <a:off x="914400" y="1981754"/>
            <a:ext cx="261872" cy="300436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8" name="Straight Arrow Connector 1057">
            <a:extLst>
              <a:ext uri="{FF2B5EF4-FFF2-40B4-BE49-F238E27FC236}">
                <a16:creationId xmlns:a16="http://schemas.microsoft.com/office/drawing/2014/main" id="{58C280AE-30F5-5C79-8496-8A17D83DFD80}"/>
              </a:ext>
            </a:extLst>
          </p:cNvPr>
          <p:cNvCxnSpPr>
            <a:cxnSpLocks/>
          </p:cNvCxnSpPr>
          <p:nvPr/>
        </p:nvCxnSpPr>
        <p:spPr>
          <a:xfrm flipV="1">
            <a:off x="1344930" y="1663896"/>
            <a:ext cx="103090" cy="122994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0" name="Straight Arrow Connector 1059">
            <a:extLst>
              <a:ext uri="{FF2B5EF4-FFF2-40B4-BE49-F238E27FC236}">
                <a16:creationId xmlns:a16="http://schemas.microsoft.com/office/drawing/2014/main" id="{A1AD2BEE-9EC4-8C72-C9A3-3A0EAE372B5A}"/>
              </a:ext>
            </a:extLst>
          </p:cNvPr>
          <p:cNvCxnSpPr>
            <a:cxnSpLocks/>
          </p:cNvCxnSpPr>
          <p:nvPr/>
        </p:nvCxnSpPr>
        <p:spPr>
          <a:xfrm flipV="1">
            <a:off x="2461260" y="1162604"/>
            <a:ext cx="178052" cy="125176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2" name="Straight Arrow Connector 1061">
            <a:extLst>
              <a:ext uri="{FF2B5EF4-FFF2-40B4-BE49-F238E27FC236}">
                <a16:creationId xmlns:a16="http://schemas.microsoft.com/office/drawing/2014/main" id="{B807E556-790F-8002-C0F0-04337135EC64}"/>
              </a:ext>
            </a:extLst>
          </p:cNvPr>
          <p:cNvCxnSpPr>
            <a:cxnSpLocks/>
          </p:cNvCxnSpPr>
          <p:nvPr/>
        </p:nvCxnSpPr>
        <p:spPr>
          <a:xfrm flipV="1">
            <a:off x="2453640" y="956864"/>
            <a:ext cx="136142" cy="102316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4" name="Straight Arrow Connector 1063">
            <a:extLst>
              <a:ext uri="{FF2B5EF4-FFF2-40B4-BE49-F238E27FC236}">
                <a16:creationId xmlns:a16="http://schemas.microsoft.com/office/drawing/2014/main" id="{A96BCF64-757B-F2F9-12AB-B158BACFE723}"/>
              </a:ext>
            </a:extLst>
          </p:cNvPr>
          <p:cNvCxnSpPr>
            <a:cxnSpLocks/>
          </p:cNvCxnSpPr>
          <p:nvPr/>
        </p:nvCxnSpPr>
        <p:spPr>
          <a:xfrm flipV="1">
            <a:off x="2034540" y="1380255"/>
            <a:ext cx="330325" cy="280905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6" name="Straight Arrow Connector 1065">
            <a:extLst>
              <a:ext uri="{FF2B5EF4-FFF2-40B4-BE49-F238E27FC236}">
                <a16:creationId xmlns:a16="http://schemas.microsoft.com/office/drawing/2014/main" id="{9741CFC6-973A-8333-FBF0-3B46319ECFB9}"/>
              </a:ext>
            </a:extLst>
          </p:cNvPr>
          <p:cNvCxnSpPr>
            <a:cxnSpLocks/>
          </p:cNvCxnSpPr>
          <p:nvPr/>
        </p:nvCxnSpPr>
        <p:spPr>
          <a:xfrm flipV="1">
            <a:off x="1504950" y="873044"/>
            <a:ext cx="227582" cy="254716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9B669381-B2B6-9F2E-4A55-5E7016CC9FED}"/>
              </a:ext>
            </a:extLst>
          </p:cNvPr>
          <p:cNvSpPr/>
          <p:nvPr/>
        </p:nvSpPr>
        <p:spPr>
          <a:xfrm rot="5400000">
            <a:off x="876968" y="2706883"/>
            <a:ext cx="1049523" cy="69951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70" name="Straight Arrow Connector 1069">
            <a:extLst>
              <a:ext uri="{FF2B5EF4-FFF2-40B4-BE49-F238E27FC236}">
                <a16:creationId xmlns:a16="http://schemas.microsoft.com/office/drawing/2014/main" id="{6CCABF0D-CCF0-4A8C-885F-ACF7A4D58CD1}"/>
              </a:ext>
            </a:extLst>
          </p:cNvPr>
          <p:cNvCxnSpPr>
            <a:cxnSpLocks/>
          </p:cNvCxnSpPr>
          <p:nvPr/>
        </p:nvCxnSpPr>
        <p:spPr>
          <a:xfrm flipV="1">
            <a:off x="753762" y="308640"/>
            <a:ext cx="366117" cy="1289501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2" name="Straight Arrow Connector 1071">
            <a:extLst>
              <a:ext uri="{FF2B5EF4-FFF2-40B4-BE49-F238E27FC236}">
                <a16:creationId xmlns:a16="http://schemas.microsoft.com/office/drawing/2014/main" id="{9C12A515-6357-1141-CF03-68C6684B5675}"/>
              </a:ext>
            </a:extLst>
          </p:cNvPr>
          <p:cNvCxnSpPr>
            <a:cxnSpLocks/>
          </p:cNvCxnSpPr>
          <p:nvPr/>
        </p:nvCxnSpPr>
        <p:spPr>
          <a:xfrm flipV="1">
            <a:off x="2368378" y="485421"/>
            <a:ext cx="270934" cy="268341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4" name="Straight Arrow Connector 1073">
            <a:extLst>
              <a:ext uri="{FF2B5EF4-FFF2-40B4-BE49-F238E27FC236}">
                <a16:creationId xmlns:a16="http://schemas.microsoft.com/office/drawing/2014/main" id="{591B6059-4C29-AC07-E743-A0100F564429}"/>
              </a:ext>
            </a:extLst>
          </p:cNvPr>
          <p:cNvCxnSpPr>
            <a:cxnSpLocks/>
          </p:cNvCxnSpPr>
          <p:nvPr/>
        </p:nvCxnSpPr>
        <p:spPr>
          <a:xfrm flipV="1">
            <a:off x="1742303" y="143742"/>
            <a:ext cx="272678" cy="437026"/>
          </a:xfrm>
          <a:prstGeom prst="straightConnector1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5453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-24353"/>
            <a:ext cx="8042148" cy="1321341"/>
          </a:xfrm>
        </p:spPr>
        <p:txBody>
          <a:bodyPr>
            <a:no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Going Forward</a:t>
            </a:r>
            <a:endParaRPr lang="en-US" sz="6600" b="1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1191471"/>
            <a:ext cx="3827032" cy="4686927"/>
          </a:xfrm>
        </p:spPr>
        <p:txBody>
          <a:bodyPr>
            <a:noAutofit/>
          </a:bodyPr>
          <a:lstStyle/>
          <a:p>
            <a:pPr algn="l"/>
            <a:r>
              <a:rPr lang="en-US" sz="2800" b="1" dirty="0"/>
              <a:t>Revenue Markets</a:t>
            </a:r>
          </a:p>
          <a:p>
            <a:pPr marL="282575" indent="-23495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Outdoor recreation – Hunters, Fisherman</a:t>
            </a:r>
          </a:p>
          <a:p>
            <a:pPr marL="282575" indent="-23495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Rural workers – Ranchers, Farmers, Loggers</a:t>
            </a:r>
          </a:p>
          <a:p>
            <a:pPr marL="282575" indent="-23495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 Remote Property Owners</a:t>
            </a:r>
            <a:endParaRPr lang="en-US" sz="2800" dirty="0"/>
          </a:p>
          <a:p>
            <a:pPr marL="282575" indent="-234950" algn="l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2575" indent="-234950" algn="l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457200" y="6477000"/>
            <a:ext cx="8534400" cy="38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spcBef>
                <a:spcPct val="20000"/>
              </a:spcBef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NASA Space Apps 2023 Seattle,</a:t>
            </a:r>
            <a:r>
              <a:rPr lang="en-US" sz="1600" b="1" dirty="0">
                <a:solidFill>
                  <a:schemeClr val="tx1">
                    <a:tint val="75000"/>
                  </a:schemeClr>
                </a:solidFill>
              </a:rPr>
              <a:t> Wildfire Management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044736FA-0741-CE64-1B83-DFC2DE7D7B52}"/>
              </a:ext>
            </a:extLst>
          </p:cNvPr>
          <p:cNvSpPr txBox="1">
            <a:spLocks/>
          </p:cNvSpPr>
          <p:nvPr/>
        </p:nvSpPr>
        <p:spPr>
          <a:xfrm>
            <a:off x="211568" y="4997735"/>
            <a:ext cx="10210800" cy="10587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000" b="1" dirty="0">
                <a:solidFill>
                  <a:schemeClr val="bg1">
                    <a:lumMod val="65000"/>
                  </a:schemeClr>
                </a:solidFill>
              </a:rPr>
              <a:t>Business Plan: </a:t>
            </a:r>
          </a:p>
          <a:p>
            <a:pPr algn="l"/>
            <a:r>
              <a:rPr lang="en-US" sz="4000" b="1" dirty="0">
                <a:solidFill>
                  <a:srgbClr val="FF0000"/>
                </a:solidFill>
              </a:rPr>
              <a:t>Foundation and Open source Community</a:t>
            </a:r>
            <a:endParaRPr lang="en-US" sz="4000" dirty="0">
              <a:solidFill>
                <a:srgbClr val="FFC000"/>
              </a:solidFill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8B80F40-6E7C-D443-1BD3-5D6A99EDAC4E}"/>
              </a:ext>
            </a:extLst>
          </p:cNvPr>
          <p:cNvSpPr txBox="1">
            <a:spLocks/>
          </p:cNvSpPr>
          <p:nvPr/>
        </p:nvSpPr>
        <p:spPr>
          <a:xfrm>
            <a:off x="5334000" y="1180473"/>
            <a:ext cx="3598432" cy="48009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7625" algn="l"/>
            <a:r>
              <a:rPr lang="en-US" sz="2800" b="1" dirty="0"/>
              <a:t>Non-Profit Markets</a:t>
            </a:r>
          </a:p>
          <a:p>
            <a:pPr marL="282575" indent="-234950" algn="l">
              <a:buFont typeface="Arial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Emergency Services – Volunteer Fire Departments</a:t>
            </a:r>
          </a:p>
          <a:p>
            <a:pPr marL="282575" indent="-234950" algn="l">
              <a:buFont typeface="Arial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Social Workers, Low income property owners</a:t>
            </a:r>
          </a:p>
          <a:p>
            <a:pPr marL="282575" indent="-234950" algn="l">
              <a:buFont typeface="Arial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Rural Governments</a:t>
            </a:r>
            <a:endParaRPr lang="en-US" sz="2800" dirty="0"/>
          </a:p>
          <a:p>
            <a:pPr marL="282575" indent="-234950" algn="l">
              <a:buFont typeface="Arial" pitchFamily="34" charset="0"/>
              <a:buChar char="•"/>
            </a:pPr>
            <a:endParaRPr lang="en-US" sz="2800" dirty="0"/>
          </a:p>
          <a:p>
            <a:pPr marL="282575" indent="-234950" algn="l">
              <a:buFont typeface="Arial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6443831D-C88B-5715-BF00-B3111BEE336B}"/>
              </a:ext>
            </a:extLst>
          </p:cNvPr>
          <p:cNvSpPr/>
          <p:nvPr/>
        </p:nvSpPr>
        <p:spPr>
          <a:xfrm>
            <a:off x="3581400" y="981173"/>
            <a:ext cx="1752600" cy="990487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Funds</a:t>
            </a:r>
          </a:p>
        </p:txBody>
      </p:sp>
    </p:spTree>
    <p:extLst>
      <p:ext uri="{BB962C8B-B14F-4D97-AF65-F5344CB8AC3E}">
        <p14:creationId xmlns:p14="http://schemas.microsoft.com/office/powerpoint/2010/main" val="2645578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5000" y="-152400"/>
            <a:ext cx="7924800" cy="2743200"/>
          </a:xfrm>
        </p:spPr>
        <p:txBody>
          <a:bodyPr>
            <a:noAutofit/>
          </a:bodyPr>
          <a:lstStyle/>
          <a:p>
            <a:r>
              <a:rPr lang="en-US" sz="11500" dirty="0" err="1">
                <a:solidFill>
                  <a:schemeClr val="bg1"/>
                </a:solidFill>
              </a:rPr>
              <a:t>LoLa-LoLa</a:t>
            </a:r>
            <a:br>
              <a:rPr lang="en-US" sz="11500" dirty="0">
                <a:solidFill>
                  <a:schemeClr val="bg1"/>
                </a:solidFill>
              </a:rPr>
            </a:br>
            <a:r>
              <a:rPr lang="en-US" sz="4000" b="1" dirty="0">
                <a:solidFill>
                  <a:srgbClr val="FF0000"/>
                </a:solidFill>
              </a:rPr>
              <a:t>Hazard warnings at the Edge</a:t>
            </a:r>
            <a:endParaRPr lang="en-US" sz="11500" b="1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800" y="2819401"/>
            <a:ext cx="6172200" cy="2895600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5400" b="1" dirty="0"/>
              <a:t>Thank You!!!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Team </a:t>
            </a:r>
            <a:r>
              <a:rPr lang="en-US" dirty="0" err="1">
                <a:solidFill>
                  <a:schemeClr val="bg1"/>
                </a:solidFill>
              </a:rPr>
              <a:t>Stemmies</a:t>
            </a:r>
            <a:r>
              <a:rPr lang="en-US" dirty="0">
                <a:solidFill>
                  <a:schemeClr val="bg1"/>
                </a:solidFill>
              </a:rPr>
              <a:t>++</a:t>
            </a:r>
          </a:p>
          <a:p>
            <a:pPr marL="341313" indent="-341313" algn="l">
              <a:buFont typeface="Arial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Michael Patrick </a:t>
            </a:r>
            <a:r>
              <a:rPr lang="en-US" sz="2800" dirty="0"/>
              <a:t>– Concept and Design</a:t>
            </a:r>
          </a:p>
          <a:p>
            <a:pPr marL="341313" indent="-341313" algn="l">
              <a:buFont typeface="Arial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Akash </a:t>
            </a:r>
            <a:r>
              <a:rPr lang="en-US" sz="2800" dirty="0" err="1">
                <a:solidFill>
                  <a:schemeClr val="bg1"/>
                </a:solidFill>
              </a:rPr>
              <a:t>Savitala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/>
              <a:t>– Computation</a:t>
            </a:r>
          </a:p>
          <a:p>
            <a:pPr marL="341313" indent="-341313" algn="l">
              <a:buFont typeface="Arial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Vignesh Srinivasan </a:t>
            </a:r>
            <a:r>
              <a:rPr lang="en-US" sz="2800" dirty="0"/>
              <a:t>– Code and Voice</a:t>
            </a:r>
            <a:endParaRPr lang="en-US" sz="3600" dirty="0"/>
          </a:p>
          <a:p>
            <a:pPr algn="l"/>
            <a:endParaRPr lang="en-US" sz="3600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457200" y="6477000"/>
            <a:ext cx="8534400" cy="38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spcBef>
                <a:spcPct val="20000"/>
              </a:spcBef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NASA Space Apps 2023 Seattle,</a:t>
            </a:r>
            <a:r>
              <a:rPr lang="en-US" sz="1600" b="1" dirty="0">
                <a:solidFill>
                  <a:schemeClr val="tx1">
                    <a:tint val="75000"/>
                  </a:schemeClr>
                </a:solidFill>
              </a:rPr>
              <a:t> Wildfire Management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5C05E6C-0BA0-D98D-9873-BE09DC8F3AA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821"/>
          <a:stretch/>
        </p:blipFill>
        <p:spPr>
          <a:xfrm>
            <a:off x="0" y="38100"/>
            <a:ext cx="25146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4917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7008</TotalTime>
  <Words>310</Words>
  <Application>Microsoft Office PowerPoint</Application>
  <PresentationFormat>On-screen Show (4:3)</PresentationFormat>
  <Paragraphs>70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LoLa-LoLa Hazard warnings at the Edge</vt:lpstr>
      <vt:lpstr>Driving Forces</vt:lpstr>
      <vt:lpstr>LoLa-LoLa</vt:lpstr>
      <vt:lpstr>NASA FIRMS to Voicemail Pipeline</vt:lpstr>
      <vt:lpstr>Learning Curve</vt:lpstr>
      <vt:lpstr>Going Forward</vt:lpstr>
      <vt:lpstr>LoLa-LoLa Hazard warnings at the Edge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Kyniklos</dc:title>
  <dc:creator>Windows User</dc:creator>
  <cp:lastModifiedBy>Michael Patrick</cp:lastModifiedBy>
  <cp:revision>587</cp:revision>
  <dcterms:created xsi:type="dcterms:W3CDTF">2018-10-21T18:51:24Z</dcterms:created>
  <dcterms:modified xsi:type="dcterms:W3CDTF">2023-10-09T01:37:07Z</dcterms:modified>
</cp:coreProperties>
</file>

<file path=docProps/thumbnail.jpeg>
</file>